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5087600" cy="21396325"/>
  <p:notesSz cx="6858000" cy="9144000"/>
  <p:defaultTextStyle>
    <a:defPPr>
      <a:defRPr lang="en-US"/>
    </a:defPPr>
    <a:lvl1pPr marL="0" algn="l" defTabSz="208474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2370" algn="l" defTabSz="208474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84741" algn="l" defTabSz="208474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27111" algn="l" defTabSz="208474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69481" algn="l" defTabSz="208474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11851" algn="l" defTabSz="208474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54222" algn="l" defTabSz="208474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296592" algn="l" defTabSz="208474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38962" algn="l" defTabSz="2084741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mar Gabunia" initials="T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-2646" y="-78"/>
      </p:cViewPr>
      <p:guideLst>
        <p:guide orient="horz" pos="6739"/>
        <p:guide pos="47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1570" y="6646730"/>
            <a:ext cx="12824460" cy="45863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3140" y="12124584"/>
            <a:ext cx="10561320" cy="54679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2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4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69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1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4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296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38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DDAF-FD91-4928-BC07-3C274632675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B6A-353A-41CB-9AFB-B7477732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64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DDAF-FD91-4928-BC07-3C274632675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B6A-353A-41CB-9AFB-B7477732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7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50115" y="2674540"/>
            <a:ext cx="5600224" cy="569578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4204" y="2674540"/>
            <a:ext cx="16554450" cy="569578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DDAF-FD91-4928-BC07-3C274632675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B6A-353A-41CB-9AFB-B7477732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5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DDAF-FD91-4928-BC07-3C274632675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B6A-353A-41CB-9AFB-B7477732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47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816" y="13749121"/>
            <a:ext cx="12824460" cy="4249548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1816" y="9068677"/>
            <a:ext cx="12824460" cy="4680445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237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8474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312711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6948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1185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5422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29659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3896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DDAF-FD91-4928-BC07-3C274632675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B6A-353A-41CB-9AFB-B7477732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6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4205" y="15576724"/>
            <a:ext cx="11077336" cy="44055626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0" y="15576724"/>
            <a:ext cx="11077338" cy="44055626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DDAF-FD91-4928-BC07-3C274632675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B6A-353A-41CB-9AFB-B7477732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0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856845"/>
            <a:ext cx="13578840" cy="356605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4789411"/>
            <a:ext cx="6666310" cy="1995998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2370" indent="0">
              <a:buNone/>
              <a:defRPr sz="4600" b="1"/>
            </a:lvl2pPr>
            <a:lvl3pPr marL="2084741" indent="0">
              <a:buNone/>
              <a:defRPr sz="4100" b="1"/>
            </a:lvl3pPr>
            <a:lvl4pPr marL="3127111" indent="0">
              <a:buNone/>
              <a:defRPr sz="3600" b="1"/>
            </a:lvl4pPr>
            <a:lvl5pPr marL="4169481" indent="0">
              <a:buNone/>
              <a:defRPr sz="3600" b="1"/>
            </a:lvl5pPr>
            <a:lvl6pPr marL="5211851" indent="0">
              <a:buNone/>
              <a:defRPr sz="3600" b="1"/>
            </a:lvl6pPr>
            <a:lvl7pPr marL="6254222" indent="0">
              <a:buNone/>
              <a:defRPr sz="3600" b="1"/>
            </a:lvl7pPr>
            <a:lvl8pPr marL="7296592" indent="0">
              <a:buNone/>
              <a:defRPr sz="3600" b="1"/>
            </a:lvl8pPr>
            <a:lvl9pPr marL="8338962" indent="0">
              <a:buNone/>
              <a:defRPr sz="3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80" y="6785408"/>
            <a:ext cx="6666310" cy="12327653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64292" y="4789411"/>
            <a:ext cx="6668929" cy="1995998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42370" indent="0">
              <a:buNone/>
              <a:defRPr sz="4600" b="1"/>
            </a:lvl2pPr>
            <a:lvl3pPr marL="2084741" indent="0">
              <a:buNone/>
              <a:defRPr sz="4100" b="1"/>
            </a:lvl3pPr>
            <a:lvl4pPr marL="3127111" indent="0">
              <a:buNone/>
              <a:defRPr sz="3600" b="1"/>
            </a:lvl4pPr>
            <a:lvl5pPr marL="4169481" indent="0">
              <a:buNone/>
              <a:defRPr sz="3600" b="1"/>
            </a:lvl5pPr>
            <a:lvl6pPr marL="5211851" indent="0">
              <a:buNone/>
              <a:defRPr sz="3600" b="1"/>
            </a:lvl6pPr>
            <a:lvl7pPr marL="6254222" indent="0">
              <a:buNone/>
              <a:defRPr sz="3600" b="1"/>
            </a:lvl7pPr>
            <a:lvl8pPr marL="7296592" indent="0">
              <a:buNone/>
              <a:defRPr sz="3600" b="1"/>
            </a:lvl8pPr>
            <a:lvl9pPr marL="8338962" indent="0">
              <a:buNone/>
              <a:defRPr sz="3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64292" y="6785408"/>
            <a:ext cx="6668929" cy="12327653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DDAF-FD91-4928-BC07-3C274632675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B6A-353A-41CB-9AFB-B7477732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DDAF-FD91-4928-BC07-3C274632675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B6A-353A-41CB-9AFB-B7477732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2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DDAF-FD91-4928-BC07-3C274632675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B6A-353A-41CB-9AFB-B7477732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5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1" y="851891"/>
            <a:ext cx="4963716" cy="3625488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8832" y="851892"/>
            <a:ext cx="8434388" cy="18261171"/>
          </a:xfrm>
        </p:spPr>
        <p:txBody>
          <a:bodyPr/>
          <a:lstStyle>
            <a:lvl1pPr>
              <a:defRPr sz="73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381" y="4477381"/>
            <a:ext cx="4963716" cy="14635682"/>
          </a:xfrm>
        </p:spPr>
        <p:txBody>
          <a:bodyPr/>
          <a:lstStyle>
            <a:lvl1pPr marL="0" indent="0">
              <a:buNone/>
              <a:defRPr sz="3200"/>
            </a:lvl1pPr>
            <a:lvl2pPr marL="1042370" indent="0">
              <a:buNone/>
              <a:defRPr sz="2700"/>
            </a:lvl2pPr>
            <a:lvl3pPr marL="2084741" indent="0">
              <a:buNone/>
              <a:defRPr sz="2300"/>
            </a:lvl3pPr>
            <a:lvl4pPr marL="3127111" indent="0">
              <a:buNone/>
              <a:defRPr sz="2100"/>
            </a:lvl4pPr>
            <a:lvl5pPr marL="4169481" indent="0">
              <a:buNone/>
              <a:defRPr sz="2100"/>
            </a:lvl5pPr>
            <a:lvl6pPr marL="5211851" indent="0">
              <a:buNone/>
              <a:defRPr sz="2100"/>
            </a:lvl6pPr>
            <a:lvl7pPr marL="6254222" indent="0">
              <a:buNone/>
              <a:defRPr sz="2100"/>
            </a:lvl7pPr>
            <a:lvl8pPr marL="7296592" indent="0">
              <a:buNone/>
              <a:defRPr sz="2100"/>
            </a:lvl8pPr>
            <a:lvl9pPr marL="8338962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DDAF-FD91-4928-BC07-3C274632675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B6A-353A-41CB-9AFB-B7477732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2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7275" y="14977428"/>
            <a:ext cx="9052560" cy="176817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57275" y="1911801"/>
            <a:ext cx="9052560" cy="12837795"/>
          </a:xfrm>
        </p:spPr>
        <p:txBody>
          <a:bodyPr/>
          <a:lstStyle>
            <a:lvl1pPr marL="0" indent="0">
              <a:buNone/>
              <a:defRPr sz="7300"/>
            </a:lvl1pPr>
            <a:lvl2pPr marL="1042370" indent="0">
              <a:buNone/>
              <a:defRPr sz="6400"/>
            </a:lvl2pPr>
            <a:lvl3pPr marL="2084741" indent="0">
              <a:buNone/>
              <a:defRPr sz="5500"/>
            </a:lvl3pPr>
            <a:lvl4pPr marL="3127111" indent="0">
              <a:buNone/>
              <a:defRPr sz="4600"/>
            </a:lvl4pPr>
            <a:lvl5pPr marL="4169481" indent="0">
              <a:buNone/>
              <a:defRPr sz="4600"/>
            </a:lvl5pPr>
            <a:lvl6pPr marL="5211851" indent="0">
              <a:buNone/>
              <a:defRPr sz="4600"/>
            </a:lvl6pPr>
            <a:lvl7pPr marL="6254222" indent="0">
              <a:buNone/>
              <a:defRPr sz="4600"/>
            </a:lvl7pPr>
            <a:lvl8pPr marL="7296592" indent="0">
              <a:buNone/>
              <a:defRPr sz="4600"/>
            </a:lvl8pPr>
            <a:lvl9pPr marL="8338962" indent="0">
              <a:buNone/>
              <a:defRPr sz="4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57275" y="16745598"/>
            <a:ext cx="9052560" cy="2511095"/>
          </a:xfrm>
        </p:spPr>
        <p:txBody>
          <a:bodyPr/>
          <a:lstStyle>
            <a:lvl1pPr marL="0" indent="0">
              <a:buNone/>
              <a:defRPr sz="3200"/>
            </a:lvl1pPr>
            <a:lvl2pPr marL="1042370" indent="0">
              <a:buNone/>
              <a:defRPr sz="2700"/>
            </a:lvl2pPr>
            <a:lvl3pPr marL="2084741" indent="0">
              <a:buNone/>
              <a:defRPr sz="2300"/>
            </a:lvl3pPr>
            <a:lvl4pPr marL="3127111" indent="0">
              <a:buNone/>
              <a:defRPr sz="2100"/>
            </a:lvl4pPr>
            <a:lvl5pPr marL="4169481" indent="0">
              <a:buNone/>
              <a:defRPr sz="2100"/>
            </a:lvl5pPr>
            <a:lvl6pPr marL="5211851" indent="0">
              <a:buNone/>
              <a:defRPr sz="2100"/>
            </a:lvl6pPr>
            <a:lvl7pPr marL="6254222" indent="0">
              <a:buNone/>
              <a:defRPr sz="2100"/>
            </a:lvl7pPr>
            <a:lvl8pPr marL="7296592" indent="0">
              <a:buNone/>
              <a:defRPr sz="2100"/>
            </a:lvl8pPr>
            <a:lvl9pPr marL="8338962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DDAF-FD91-4928-BC07-3C274632675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B6A-353A-41CB-9AFB-B7477732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0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856845"/>
            <a:ext cx="13578840" cy="3566054"/>
          </a:xfrm>
          <a:prstGeom prst="rect">
            <a:avLst/>
          </a:prstGeom>
        </p:spPr>
        <p:txBody>
          <a:bodyPr vert="horz" lIns="208474" tIns="104237" rIns="208474" bIns="10423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4992478"/>
            <a:ext cx="13578840" cy="14120585"/>
          </a:xfrm>
          <a:prstGeom prst="rect">
            <a:avLst/>
          </a:prstGeom>
        </p:spPr>
        <p:txBody>
          <a:bodyPr vert="horz" lIns="208474" tIns="104237" rIns="208474" bIns="1042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19831225"/>
            <a:ext cx="3520440" cy="1139156"/>
          </a:xfrm>
          <a:prstGeom prst="rect">
            <a:avLst/>
          </a:prstGeom>
        </p:spPr>
        <p:txBody>
          <a:bodyPr vert="horz" lIns="208474" tIns="104237" rIns="208474" bIns="104237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8DDAF-FD91-4928-BC07-3C2746326751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54930" y="19831225"/>
            <a:ext cx="4777740" cy="1139156"/>
          </a:xfrm>
          <a:prstGeom prst="rect">
            <a:avLst/>
          </a:prstGeom>
        </p:spPr>
        <p:txBody>
          <a:bodyPr vert="horz" lIns="208474" tIns="104237" rIns="208474" bIns="104237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12780" y="19831225"/>
            <a:ext cx="3520440" cy="1139156"/>
          </a:xfrm>
          <a:prstGeom prst="rect">
            <a:avLst/>
          </a:prstGeom>
        </p:spPr>
        <p:txBody>
          <a:bodyPr vert="horz" lIns="208474" tIns="104237" rIns="208474" bIns="104237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A0B6A-353A-41CB-9AFB-B74777320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4741" rtl="0" eaLnBrk="1" latinLnBrk="0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1778" indent="-781778" algn="l" defTabSz="2084741" rtl="0" eaLnBrk="1" latinLnBrk="0" hangingPunct="1">
        <a:spcBef>
          <a:spcPct val="20000"/>
        </a:spcBef>
        <a:buFont typeface="Arial" panose="020B0604020202020204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693852" indent="-651481" algn="l" defTabSz="2084741" rtl="0" eaLnBrk="1" latinLnBrk="0" hangingPunct="1">
        <a:spcBef>
          <a:spcPct val="20000"/>
        </a:spcBef>
        <a:buFont typeface="Arial" panose="020B0604020202020204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05926" indent="-521185" algn="l" defTabSz="2084741" rtl="0" eaLnBrk="1" latinLnBrk="0" hangingPunct="1">
        <a:spcBef>
          <a:spcPct val="20000"/>
        </a:spcBef>
        <a:buFont typeface="Arial" panose="020B0604020202020204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48296" indent="-521185" algn="l" defTabSz="2084741" rtl="0" eaLnBrk="1" latinLnBrk="0" hangingPunct="1">
        <a:spcBef>
          <a:spcPct val="20000"/>
        </a:spcBef>
        <a:buFont typeface="Arial" panose="020B0604020202020204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690666" indent="-521185" algn="l" defTabSz="2084741" rtl="0" eaLnBrk="1" latinLnBrk="0" hangingPunct="1">
        <a:spcBef>
          <a:spcPct val="20000"/>
        </a:spcBef>
        <a:buFont typeface="Arial" panose="020B0604020202020204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33037" indent="-521185" algn="l" defTabSz="2084741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75407" indent="-521185" algn="l" defTabSz="2084741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17777" indent="-521185" algn="l" defTabSz="2084741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60147" indent="-521185" algn="l" defTabSz="2084741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4741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2370" algn="l" defTabSz="2084741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84741" algn="l" defTabSz="2084741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27111" algn="l" defTabSz="2084741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69481" algn="l" defTabSz="2084741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11851" algn="l" defTabSz="2084741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54222" algn="l" defTabSz="2084741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296592" algn="l" defTabSz="2084741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38962" algn="l" defTabSz="2084741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cdc.ge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9285" y="4449762"/>
            <a:ext cx="11035030" cy="11301412"/>
          </a:xfrm>
        </p:spPr>
        <p:txBody>
          <a:bodyPr>
            <a:normAutofit fontScale="90000"/>
          </a:bodyPr>
          <a:lstStyle/>
          <a:p>
            <a:r>
              <a:rPr lang="ka-GE" dirty="0" smtClean="0"/>
              <a:t/>
            </a:r>
            <a:br>
              <a:rPr lang="ka-GE" dirty="0" smtClean="0"/>
            </a:br>
            <a:r>
              <a:rPr lang="ka-GE" sz="4400" dirty="0" smtClean="0"/>
              <a:t>საქართველოში </a:t>
            </a:r>
            <a:r>
              <a:rPr lang="en-US" sz="4400" dirty="0" smtClean="0"/>
              <a:t>C </a:t>
            </a:r>
            <a:r>
              <a:rPr lang="ka-GE" sz="4400" dirty="0" smtClean="0"/>
              <a:t>ჰეპატიტით ინფიცირებული ოთხი ადამიანიდან სამმა არ იცის საკუთარი სტატუსი</a:t>
            </a:r>
            <a:br>
              <a:rPr lang="ka-GE" sz="4400" dirty="0" smtClean="0"/>
            </a:br>
            <a:r>
              <a:rPr lang="ka-GE" sz="4400" dirty="0" smtClean="0"/>
              <a:t/>
            </a:r>
            <a:br>
              <a:rPr lang="ka-GE" sz="4400" dirty="0" smtClean="0"/>
            </a:br>
            <a:r>
              <a:rPr lang="ka-GE" sz="4400" dirty="0"/>
              <a:t/>
            </a:r>
            <a:br>
              <a:rPr lang="ka-GE" sz="4400" dirty="0"/>
            </a:br>
            <a:r>
              <a:rPr lang="ka-GE" sz="4400" dirty="0" smtClean="0"/>
              <a:t/>
            </a:r>
            <a:br>
              <a:rPr lang="ka-GE" sz="4400" dirty="0" smtClean="0"/>
            </a:br>
            <a:r>
              <a:rPr lang="ka-GE" sz="4400" dirty="0" smtClean="0"/>
              <a:t/>
            </a:r>
            <a:br>
              <a:rPr lang="ka-GE" sz="4400" dirty="0" smtClean="0"/>
            </a:br>
            <a:r>
              <a:rPr lang="ka-GE" sz="4400" dirty="0"/>
              <a:t/>
            </a:r>
            <a:br>
              <a:rPr lang="ka-GE" sz="4400" dirty="0"/>
            </a:br>
            <a:r>
              <a:rPr lang="ka-GE" sz="4400" dirty="0" smtClean="0"/>
              <a:t>გაიგე ხარ თუ არა </a:t>
            </a:r>
            <a:r>
              <a:rPr lang="ka-GE" sz="4400" b="1" dirty="0" smtClean="0">
                <a:solidFill>
                  <a:srgbClr val="FF0000"/>
                </a:solidFill>
              </a:rPr>
              <a:t>ინფიცირებული</a:t>
            </a:r>
            <a:r>
              <a:rPr lang="ka-GE" sz="4400" dirty="0" smtClean="0"/>
              <a:t> </a:t>
            </a:r>
            <a:br>
              <a:rPr lang="ka-GE" sz="4400" dirty="0" smtClean="0"/>
            </a:br>
            <a:r>
              <a:rPr lang="ka-GE" sz="4400" dirty="0" smtClean="0"/>
              <a:t> </a:t>
            </a:r>
            <a:br>
              <a:rPr lang="ka-GE" sz="4400" dirty="0" smtClean="0"/>
            </a:br>
            <a:r>
              <a:rPr lang="ka-GE" sz="4400" dirty="0" smtClean="0"/>
              <a:t>ჩაიტარე </a:t>
            </a:r>
            <a:r>
              <a:rPr lang="ka-GE" sz="4400" b="1" dirty="0" smtClean="0">
                <a:solidFill>
                  <a:srgbClr val="FF0000"/>
                </a:solidFill>
              </a:rPr>
              <a:t>სწრაფი ტესტი </a:t>
            </a:r>
            <a:r>
              <a:rPr lang="en-US" sz="4400" dirty="0" smtClean="0"/>
              <a:t>, </a:t>
            </a:r>
            <a:r>
              <a:rPr lang="ka-GE" sz="4400" dirty="0" smtClean="0"/>
              <a:t>რაც პაციენტისთვის უფასოა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ka-GE" sz="4400" dirty="0" smtClean="0"/>
              <a:t/>
            </a:r>
            <a:br>
              <a:rPr lang="ka-GE" sz="4400" dirty="0" smtClean="0"/>
            </a:br>
            <a:r>
              <a:rPr lang="ka-GE" sz="4400" dirty="0" smtClean="0"/>
              <a:t>დროულად მიიღე საჭირო მკურნალობა</a:t>
            </a:r>
            <a:br>
              <a:rPr lang="ka-GE" sz="4400" dirty="0" smtClean="0"/>
            </a:br>
            <a:r>
              <a:rPr lang="ka-GE" sz="4400" dirty="0"/>
              <a:t/>
            </a:r>
            <a:br>
              <a:rPr lang="ka-GE" sz="4400" dirty="0"/>
            </a:br>
            <a:r>
              <a:rPr lang="ka-GE" sz="4400" dirty="0" smtClean="0"/>
              <a:t>დღეს </a:t>
            </a:r>
            <a:r>
              <a:rPr lang="en-US" sz="4400" dirty="0" smtClean="0"/>
              <a:t>C </a:t>
            </a:r>
            <a:r>
              <a:rPr lang="ka-GE" sz="4400" dirty="0" smtClean="0"/>
              <a:t>ჰეპატიტი იკურნება!</a:t>
            </a:r>
            <a:br>
              <a:rPr lang="ka-GE" sz="4400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17860962"/>
            <a:ext cx="11811000" cy="2724750"/>
          </a:xfrm>
        </p:spPr>
        <p:txBody>
          <a:bodyPr>
            <a:normAutofit fontScale="32500" lnSpcReduction="20000"/>
          </a:bodyPr>
          <a:lstStyle/>
          <a:p>
            <a:endParaRPr lang="ka-GE" dirty="0" smtClean="0">
              <a:solidFill>
                <a:srgbClr val="FF0000"/>
              </a:solidFill>
            </a:endParaRPr>
          </a:p>
          <a:p>
            <a:r>
              <a:rPr lang="ka-GE" dirty="0">
                <a:solidFill>
                  <a:srgbClr val="FF0000"/>
                </a:solidFill>
              </a:rPr>
              <a:t>დეტალური ინფორმაცია იხილეთ</a:t>
            </a:r>
          </a:p>
          <a:p>
            <a:r>
              <a:rPr lang="en-US" b="1" dirty="0">
                <a:solidFill>
                  <a:srgbClr val="FF0000"/>
                </a:solidFill>
              </a:rPr>
              <a:t>www.moh.gov.ge</a:t>
            </a:r>
          </a:p>
          <a:p>
            <a:r>
              <a:rPr lang="en-US" b="1" dirty="0">
                <a:solidFill>
                  <a:srgbClr val="FF0000"/>
                </a:solidFill>
              </a:rPr>
              <a:t>www.ncdc.ge</a:t>
            </a:r>
          </a:p>
          <a:p>
            <a:r>
              <a:rPr lang="ka-GE" dirty="0">
                <a:solidFill>
                  <a:srgbClr val="FF0000"/>
                </a:solidFill>
              </a:rPr>
              <a:t>დაგვიკავშირდით</a:t>
            </a:r>
          </a:p>
          <a:p>
            <a:r>
              <a:rPr lang="ka-GE" b="1" dirty="0">
                <a:solidFill>
                  <a:srgbClr val="FF0000"/>
                </a:solidFill>
              </a:rPr>
              <a:t>1505 ან 116001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00" y="429412"/>
            <a:ext cx="1219200" cy="925514"/>
          </a:xfrm>
          <a:prstGeom prst="rect">
            <a:avLst/>
          </a:prstGeom>
        </p:spPr>
      </p:pic>
      <p:pic>
        <p:nvPicPr>
          <p:cNvPr id="6" name="Picture 2" descr="https://scontent-hkg3-1.xx.fbcdn.net/v/t1.0-1/12417685_511506759029341_85800934895428446_n.jpg?oh=b7cbed7c01e22ad8a1d9c427f1a0e7ea&amp;oe=5A7D16C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361150"/>
            <a:ext cx="993775" cy="99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823" y="361151"/>
            <a:ext cx="2204116" cy="1095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649" y="8202875"/>
            <a:ext cx="3309351" cy="210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24000" y="2697162"/>
            <a:ext cx="122682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გამოავლინე</a:t>
            </a:r>
          </a:p>
          <a:p>
            <a:r>
              <a:rPr lang="ka-GE" dirty="0"/>
              <a:t> </a:t>
            </a:r>
            <a:r>
              <a:rPr lang="ka-GE" dirty="0" smtClean="0"/>
              <a:t>            უმკურნალე</a:t>
            </a:r>
          </a:p>
          <a:p>
            <a:r>
              <a:rPr lang="ka-GE" dirty="0"/>
              <a:t> </a:t>
            </a:r>
            <a:r>
              <a:rPr lang="ka-GE" dirty="0" smtClean="0"/>
              <a:t>                              შეაჩერე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02133" y="2443246"/>
            <a:ext cx="4648200" cy="24929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 </a:t>
            </a:r>
            <a:endParaRPr lang="ka-GE" sz="9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ka-GE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ჰეპატიტი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9590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059362"/>
            <a:ext cx="13313833" cy="13030200"/>
          </a:xfrm>
        </p:spPr>
        <p:txBody>
          <a:bodyPr>
            <a:noAutofit/>
          </a:bodyPr>
          <a:lstStyle/>
          <a:p>
            <a:r>
              <a:rPr lang="ka-GE" sz="2800" dirty="0" smtClean="0"/>
              <a:t>საქართველოში ტუბერკულოზით დაავადებული სამი ადამიანიდან ერთმა არ იცის საკუთარი სტატუსი</a:t>
            </a:r>
            <a:br>
              <a:rPr lang="ka-GE" sz="2800" dirty="0" smtClean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800" dirty="0"/>
              <a:t/>
            </a:r>
            <a:br>
              <a:rPr lang="ka-GE" sz="2800" dirty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800" dirty="0"/>
              <a:t/>
            </a:r>
            <a:br>
              <a:rPr lang="ka-GE" sz="2800" dirty="0"/>
            </a:br>
            <a:r>
              <a:rPr lang="ka-GE" sz="2800" dirty="0"/>
              <a:t/>
            </a:r>
            <a:br>
              <a:rPr lang="ka-GE" sz="2800" dirty="0"/>
            </a:br>
            <a:r>
              <a:rPr lang="ka-GE" sz="2800" dirty="0" smtClean="0"/>
              <a:t>იფიქრე </a:t>
            </a:r>
            <a:r>
              <a:rPr lang="ka-GE" sz="2800" dirty="0" smtClean="0">
                <a:solidFill>
                  <a:srgbClr val="FF0000"/>
                </a:solidFill>
              </a:rPr>
              <a:t>ტუბერკულოზზე</a:t>
            </a:r>
            <a:r>
              <a:rPr lang="ka-GE" sz="2800" dirty="0" smtClean="0"/>
              <a:t> და მიმართე ექიმს თუ გაწუხებს</a:t>
            </a:r>
            <a:br>
              <a:rPr lang="ka-GE" sz="2800" dirty="0" smtClean="0"/>
            </a:br>
            <a:r>
              <a:rPr lang="ka-GE" sz="2800" dirty="0"/>
              <a:t/>
            </a:r>
            <a:br>
              <a:rPr lang="ka-GE" sz="2800" dirty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800" dirty="0"/>
              <a:t/>
            </a:r>
            <a:br>
              <a:rPr lang="ka-GE" sz="2800" dirty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800" dirty="0"/>
              <a:t/>
            </a:r>
            <a:br>
              <a:rPr lang="ka-GE" sz="2800" dirty="0"/>
            </a:br>
            <a:r>
              <a:rPr lang="ka-GE" sz="2800" dirty="0"/>
              <a:t/>
            </a:r>
            <a:br>
              <a:rPr lang="ka-GE" sz="2800" dirty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800" dirty="0"/>
              <a:t/>
            </a:r>
            <a:br>
              <a:rPr lang="ka-GE" sz="2800" dirty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800" b="1" dirty="0" smtClean="0"/>
              <a:t/>
            </a:r>
            <a:br>
              <a:rPr lang="ka-GE" sz="2800" b="1" dirty="0" smtClean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800" dirty="0"/>
              <a:t/>
            </a:r>
            <a:br>
              <a:rPr lang="ka-GE" sz="2800" dirty="0"/>
            </a:br>
            <a:r>
              <a:rPr lang="ka-GE" sz="2800" dirty="0" smtClean="0"/>
              <a:t>დროულად მიიღე საჭირო     მკურნალობა</a:t>
            </a:r>
            <a:br>
              <a:rPr lang="ka-GE" sz="2800" dirty="0" smtClean="0"/>
            </a:br>
            <a:r>
              <a:rPr lang="ka-GE" sz="2800" dirty="0"/>
              <a:t/>
            </a:r>
            <a:br>
              <a:rPr lang="ka-GE" sz="2800" dirty="0"/>
            </a:br>
            <a:r>
              <a:rPr lang="ka-GE" sz="2800" dirty="0" smtClean="0"/>
              <a:t>დღეს ტუბერკულოზი იკურნება!</a:t>
            </a:r>
            <a:br>
              <a:rPr lang="ka-GE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17860962"/>
            <a:ext cx="11811000" cy="2724750"/>
          </a:xfrm>
        </p:spPr>
        <p:txBody>
          <a:bodyPr>
            <a:normAutofit fontScale="40000" lnSpcReduction="20000"/>
          </a:bodyPr>
          <a:lstStyle/>
          <a:p>
            <a:endParaRPr lang="ka-GE" dirty="0" smtClean="0"/>
          </a:p>
          <a:p>
            <a:r>
              <a:rPr lang="ka-GE" dirty="0">
                <a:solidFill>
                  <a:srgbClr val="FF0000"/>
                </a:solidFill>
              </a:rPr>
              <a:t>დეტალური ინფორმაცია იხილეთ</a:t>
            </a:r>
          </a:p>
          <a:p>
            <a:r>
              <a:rPr lang="en-US" b="1" dirty="0">
                <a:solidFill>
                  <a:srgbClr val="FF0000"/>
                </a:solidFill>
              </a:rPr>
              <a:t>www.moh.gov.ge</a:t>
            </a:r>
          </a:p>
          <a:p>
            <a:r>
              <a:rPr lang="en-US" b="1" dirty="0">
                <a:solidFill>
                  <a:srgbClr val="FF0000"/>
                </a:solidFill>
              </a:rPr>
              <a:t>www.ncdc.ge</a:t>
            </a:r>
          </a:p>
          <a:p>
            <a:r>
              <a:rPr lang="ka-GE" dirty="0" smtClean="0">
                <a:solidFill>
                  <a:srgbClr val="FF0000"/>
                </a:solidFill>
              </a:rPr>
              <a:t>დაგვიკავშირდით</a:t>
            </a:r>
            <a:r>
              <a:rPr lang="en-US" dirty="0" smtClean="0">
                <a:solidFill>
                  <a:srgbClr val="FF0000"/>
                </a:solidFill>
              </a:rPr>
              <a:t> XXXXXXXXXXXXXXXXXXXXXXXXX</a:t>
            </a:r>
            <a:endParaRPr lang="ka-GE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00" y="429412"/>
            <a:ext cx="1219200" cy="925514"/>
          </a:xfrm>
          <a:prstGeom prst="rect">
            <a:avLst/>
          </a:prstGeom>
        </p:spPr>
      </p:pic>
      <p:pic>
        <p:nvPicPr>
          <p:cNvPr id="6" name="Picture 2" descr="https://scontent-hkg3-1.xx.fbcdn.net/v/t1.0-1/12417685_511506759029341_85800934895428446_n.jpg?oh=b7cbed7c01e22ad8a1d9c427f1a0e7ea&amp;oe=5A7D16C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361150"/>
            <a:ext cx="993775" cy="99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823" y="361151"/>
            <a:ext cx="2204116" cy="1095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24000" y="2697162"/>
            <a:ext cx="122682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გამოავლინე</a:t>
            </a:r>
          </a:p>
          <a:p>
            <a:r>
              <a:rPr lang="ka-GE" dirty="0"/>
              <a:t> </a:t>
            </a:r>
            <a:r>
              <a:rPr lang="ka-GE" dirty="0" smtClean="0"/>
              <a:t>            უმკურნალე</a:t>
            </a:r>
          </a:p>
          <a:p>
            <a:r>
              <a:rPr lang="ka-GE" dirty="0"/>
              <a:t> </a:t>
            </a:r>
            <a:r>
              <a:rPr lang="ka-GE" dirty="0" smtClean="0"/>
              <a:t>                              შეაჩერე </a:t>
            </a:r>
            <a:r>
              <a:rPr lang="ka-GE" b="1" dirty="0" smtClean="0">
                <a:solidFill>
                  <a:srgbClr val="FF0000"/>
                </a:solidFill>
              </a:rPr>
              <a:t>ტუბერკულოზი </a:t>
            </a:r>
            <a:r>
              <a:rPr lang="ka-GE" b="1" dirty="0" smtClean="0"/>
              <a:t>  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001375" y="1912332"/>
            <a:ext cx="279082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TB </a:t>
            </a:r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ka-GE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6811962"/>
            <a:ext cx="235267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25600" y="10517716"/>
            <a:ext cx="12547600" cy="5016758"/>
          </a:xfrm>
          <a:custGeom>
            <a:avLst/>
            <a:gdLst>
              <a:gd name="connsiteX0" fmla="*/ 0 w 12801600"/>
              <a:gd name="connsiteY0" fmla="*/ 0 h 4031873"/>
              <a:gd name="connsiteX1" fmla="*/ 12801600 w 12801600"/>
              <a:gd name="connsiteY1" fmla="*/ 0 h 4031873"/>
              <a:gd name="connsiteX2" fmla="*/ 12801600 w 12801600"/>
              <a:gd name="connsiteY2" fmla="*/ 4031873 h 4031873"/>
              <a:gd name="connsiteX3" fmla="*/ 0 w 12801600"/>
              <a:gd name="connsiteY3" fmla="*/ 4031873 h 4031873"/>
              <a:gd name="connsiteX4" fmla="*/ 0 w 12801600"/>
              <a:gd name="connsiteY4" fmla="*/ 0 h 4031873"/>
              <a:gd name="connsiteX0" fmla="*/ 0 w 12801600"/>
              <a:gd name="connsiteY0" fmla="*/ 0 h 5081740"/>
              <a:gd name="connsiteX1" fmla="*/ 12801600 w 12801600"/>
              <a:gd name="connsiteY1" fmla="*/ 0 h 5081740"/>
              <a:gd name="connsiteX2" fmla="*/ 12801600 w 12801600"/>
              <a:gd name="connsiteY2" fmla="*/ 4031873 h 5081740"/>
              <a:gd name="connsiteX3" fmla="*/ 6604000 w 12801600"/>
              <a:gd name="connsiteY3" fmla="*/ 5081740 h 5081740"/>
              <a:gd name="connsiteX4" fmla="*/ 0 w 12801600"/>
              <a:gd name="connsiteY4" fmla="*/ 0 h 5081740"/>
              <a:gd name="connsiteX0" fmla="*/ 0 w 12801600"/>
              <a:gd name="connsiteY0" fmla="*/ 0 h 5081740"/>
              <a:gd name="connsiteX1" fmla="*/ 12801600 w 12801600"/>
              <a:gd name="connsiteY1" fmla="*/ 0 h 5081740"/>
              <a:gd name="connsiteX2" fmla="*/ 9076267 w 12801600"/>
              <a:gd name="connsiteY2" fmla="*/ 2948140 h 5081740"/>
              <a:gd name="connsiteX3" fmla="*/ 6604000 w 12801600"/>
              <a:gd name="connsiteY3" fmla="*/ 5081740 h 5081740"/>
              <a:gd name="connsiteX4" fmla="*/ 0 w 12801600"/>
              <a:gd name="connsiteY4" fmla="*/ 0 h 5081740"/>
              <a:gd name="connsiteX0" fmla="*/ 0 w 12801600"/>
              <a:gd name="connsiteY0" fmla="*/ 0 h 6639607"/>
              <a:gd name="connsiteX1" fmla="*/ 12801600 w 12801600"/>
              <a:gd name="connsiteY1" fmla="*/ 0 h 6639607"/>
              <a:gd name="connsiteX2" fmla="*/ 9076267 w 12801600"/>
              <a:gd name="connsiteY2" fmla="*/ 2948140 h 6639607"/>
              <a:gd name="connsiteX3" fmla="*/ 6604000 w 12801600"/>
              <a:gd name="connsiteY3" fmla="*/ 6639607 h 6639607"/>
              <a:gd name="connsiteX4" fmla="*/ 0 w 12801600"/>
              <a:gd name="connsiteY4" fmla="*/ 0 h 6639607"/>
              <a:gd name="connsiteX0" fmla="*/ 0 w 12801600"/>
              <a:gd name="connsiteY0" fmla="*/ 0 h 6639607"/>
              <a:gd name="connsiteX1" fmla="*/ 12801600 w 12801600"/>
              <a:gd name="connsiteY1" fmla="*/ 0 h 6639607"/>
              <a:gd name="connsiteX2" fmla="*/ 9922934 w 12801600"/>
              <a:gd name="connsiteY2" fmla="*/ 3219074 h 6639607"/>
              <a:gd name="connsiteX3" fmla="*/ 6604000 w 12801600"/>
              <a:gd name="connsiteY3" fmla="*/ 6639607 h 6639607"/>
              <a:gd name="connsiteX4" fmla="*/ 0 w 12801600"/>
              <a:gd name="connsiteY4" fmla="*/ 0 h 663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01600" h="6639607">
                <a:moveTo>
                  <a:pt x="0" y="0"/>
                </a:moveTo>
                <a:lnTo>
                  <a:pt x="12801600" y="0"/>
                </a:lnTo>
                <a:lnTo>
                  <a:pt x="9922934" y="3219074"/>
                </a:lnTo>
                <a:lnTo>
                  <a:pt x="6604000" y="6639607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a-GE" sz="3200" dirty="0" smtClean="0"/>
              <a:t>2 კვირაზე მეტად გახანგრძლივებული ხველა  </a:t>
            </a:r>
            <a:br>
              <a:rPr lang="ka-GE" sz="3200" dirty="0" smtClean="0"/>
            </a:br>
            <a:r>
              <a:rPr lang="ka-GE" sz="3200" dirty="0" smtClean="0"/>
              <a:t>ტკივილი გულმკერდის არეში</a:t>
            </a:r>
            <a:br>
              <a:rPr lang="ka-GE" sz="3200" dirty="0" smtClean="0"/>
            </a:br>
            <a:r>
              <a:rPr lang="ka-GE" sz="3200" dirty="0" smtClean="0"/>
              <a:t>ტემპერატურის მომატებას</a:t>
            </a:r>
            <a:br>
              <a:rPr lang="ka-GE" sz="3200" dirty="0" smtClean="0"/>
            </a:br>
            <a:r>
              <a:rPr lang="ka-GE" sz="3200" dirty="0" smtClean="0"/>
              <a:t>სუნთქვის გაძნელება</a:t>
            </a:r>
            <a:br>
              <a:rPr lang="ka-GE" sz="3200" dirty="0" smtClean="0"/>
            </a:br>
            <a:r>
              <a:rPr lang="ka-GE" sz="3200" dirty="0" smtClean="0"/>
              <a:t>ღამის ოფლიანობა</a:t>
            </a:r>
          </a:p>
          <a:p>
            <a:pPr algn="ctr"/>
            <a:r>
              <a:rPr lang="ka-GE" sz="3200" dirty="0" smtClean="0"/>
              <a:t>საერთო სისუსტე</a:t>
            </a:r>
            <a:br>
              <a:rPr lang="ka-GE" sz="3200" dirty="0" smtClean="0"/>
            </a:br>
            <a:r>
              <a:rPr lang="ka-GE" sz="3200" dirty="0" smtClean="0"/>
              <a:t>წონაში კლება </a:t>
            </a:r>
            <a:br>
              <a:rPr lang="ka-GE" sz="3200" dirty="0" smtClean="0"/>
            </a:br>
            <a:r>
              <a:rPr lang="ka-GE" sz="3200" dirty="0" smtClean="0"/>
              <a:t>უმადობა</a:t>
            </a:r>
          </a:p>
          <a:p>
            <a:pPr algn="ctr"/>
            <a:endParaRPr lang="ka-GE" sz="3200" dirty="0"/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3906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49962"/>
            <a:ext cx="13313833" cy="12039600"/>
          </a:xfrm>
        </p:spPr>
        <p:txBody>
          <a:bodyPr>
            <a:noAutofit/>
          </a:bodyPr>
          <a:lstStyle/>
          <a:p>
            <a:r>
              <a:rPr lang="ka-GE" sz="4000" dirty="0" smtClean="0"/>
              <a:t>საქართველოში აივ /შიდსის მქონე  ორი ადამიანიდან ერთმა არ იცის საკუთარი სტატუსი</a:t>
            </a:r>
            <a:br>
              <a:rPr lang="ka-GE" sz="4000" dirty="0" smtClean="0"/>
            </a:br>
            <a:r>
              <a:rPr lang="ka-GE" sz="4000" dirty="0" smtClean="0"/>
              <a:t/>
            </a:r>
            <a:br>
              <a:rPr lang="ka-GE" sz="4000" dirty="0" smtClean="0"/>
            </a:br>
            <a:r>
              <a:rPr lang="ka-GE" sz="4000" dirty="0"/>
              <a:t/>
            </a:r>
            <a:br>
              <a:rPr lang="ka-GE" sz="4000" dirty="0"/>
            </a:br>
            <a:r>
              <a:rPr lang="ka-GE" sz="4000" dirty="0" smtClean="0"/>
              <a:t/>
            </a:r>
            <a:br>
              <a:rPr lang="ka-GE" sz="4000" dirty="0" smtClean="0"/>
            </a:br>
            <a:r>
              <a:rPr lang="ka-GE" sz="4000" dirty="0"/>
              <a:t/>
            </a:r>
            <a:br>
              <a:rPr lang="ka-GE" sz="4000" dirty="0"/>
            </a:br>
            <a:r>
              <a:rPr lang="ka-GE" sz="4000" dirty="0"/>
              <a:t/>
            </a:r>
            <a:br>
              <a:rPr lang="ka-GE" sz="4000" dirty="0"/>
            </a:br>
            <a:r>
              <a:rPr lang="ka-GE" sz="4000" dirty="0" smtClean="0"/>
              <a:t>გაიგე ხარ თუ არა </a:t>
            </a:r>
            <a:r>
              <a:rPr lang="ka-GE" sz="4000" b="1" dirty="0" smtClean="0">
                <a:solidFill>
                  <a:srgbClr val="FF0000"/>
                </a:solidFill>
              </a:rPr>
              <a:t>ინფიცირებული</a:t>
            </a:r>
            <a:r>
              <a:rPr lang="ka-GE" sz="4000" dirty="0" smtClean="0"/>
              <a:t> </a:t>
            </a:r>
            <a:br>
              <a:rPr lang="ka-GE" sz="4000" dirty="0" smtClean="0"/>
            </a:br>
            <a:r>
              <a:rPr lang="ka-GE" sz="4000" dirty="0" smtClean="0"/>
              <a:t> </a:t>
            </a:r>
            <a:br>
              <a:rPr lang="ka-GE" sz="4000" dirty="0" smtClean="0"/>
            </a:br>
            <a:r>
              <a:rPr lang="ka-GE" sz="4000" dirty="0" smtClean="0"/>
              <a:t>ჩაიტარე </a:t>
            </a:r>
            <a:r>
              <a:rPr lang="ka-GE" sz="4000" b="1" dirty="0" smtClean="0">
                <a:solidFill>
                  <a:srgbClr val="FF0000"/>
                </a:solidFill>
              </a:rPr>
              <a:t>სწრაფი ტესტი </a:t>
            </a:r>
            <a:r>
              <a:rPr lang="en-US" sz="4000" dirty="0" smtClean="0"/>
              <a:t>, </a:t>
            </a:r>
            <a:r>
              <a:rPr lang="ka-GE" sz="4000" dirty="0" smtClean="0"/>
              <a:t>რაც პაციენტისთვის უფასოა </a:t>
            </a:r>
            <a:br>
              <a:rPr lang="ka-GE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ka-GE" sz="4000" dirty="0" smtClean="0"/>
              <a:t/>
            </a:r>
            <a:br>
              <a:rPr lang="ka-GE" sz="4000" dirty="0" smtClean="0"/>
            </a:br>
            <a:r>
              <a:rPr lang="ka-GE" sz="4000" dirty="0" smtClean="0"/>
              <a:t>დროულად მიიღე საჭირო მკურნალობა</a:t>
            </a:r>
            <a:br>
              <a:rPr lang="ka-GE" sz="4000" dirty="0" smtClean="0"/>
            </a:br>
            <a:r>
              <a:rPr lang="ka-GE" sz="4000" dirty="0" smtClean="0"/>
              <a:t/>
            </a:r>
            <a:br>
              <a:rPr lang="ka-GE" sz="4000" dirty="0" smtClean="0"/>
            </a:br>
            <a:r>
              <a:rPr lang="ka-GE" sz="4000" dirty="0" smtClean="0"/>
              <a:t>დღეს აივ/შიდსის მკურნალობა შესაძლებელია!</a:t>
            </a:r>
            <a:r>
              <a:rPr lang="en-US" sz="4000" dirty="0" smtClean="0"/>
              <a:t> </a:t>
            </a:r>
            <a:r>
              <a:rPr lang="ka-GE" sz="4000" dirty="0" smtClean="0"/>
              <a:t/>
            </a:r>
            <a:br>
              <a:rPr lang="ka-GE" sz="4000" dirty="0" smtClean="0"/>
            </a:br>
            <a:r>
              <a:rPr lang="ka-GE" sz="4000" dirty="0"/>
              <a:t/>
            </a:r>
            <a:br>
              <a:rPr lang="ka-GE" sz="4000" dirty="0"/>
            </a:br>
            <a:r>
              <a:rPr lang="ka-GE" sz="4000" dirty="0"/>
              <a:t/>
            </a:r>
            <a:br>
              <a:rPr lang="ka-GE" sz="4000" dirty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800" dirty="0"/>
              <a:t/>
            </a:r>
            <a:br>
              <a:rPr lang="ka-GE" sz="2800" dirty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800" b="1" dirty="0" smtClean="0"/>
              <a:t/>
            </a:r>
            <a:br>
              <a:rPr lang="ka-GE" sz="2800" b="1" dirty="0" smtClean="0"/>
            </a:br>
            <a:r>
              <a:rPr lang="ka-GE" sz="2800" dirty="0" smtClean="0"/>
              <a:t/>
            </a:r>
            <a:br>
              <a:rPr lang="ka-GE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17860962"/>
            <a:ext cx="11811000" cy="2724750"/>
          </a:xfrm>
        </p:spPr>
        <p:txBody>
          <a:bodyPr>
            <a:normAutofit fontScale="40000" lnSpcReduction="20000"/>
          </a:bodyPr>
          <a:lstStyle/>
          <a:p>
            <a:endParaRPr lang="ka-GE" dirty="0" smtClean="0"/>
          </a:p>
          <a:p>
            <a:r>
              <a:rPr lang="ka-GE" dirty="0">
                <a:solidFill>
                  <a:srgbClr val="FF0000"/>
                </a:solidFill>
              </a:rPr>
              <a:t>დეტალური ინფორმაცია იხილეთ</a:t>
            </a:r>
          </a:p>
          <a:p>
            <a:r>
              <a:rPr lang="en-US" b="1" dirty="0">
                <a:solidFill>
                  <a:srgbClr val="FF0000"/>
                </a:solidFill>
              </a:rPr>
              <a:t>www.moh.gov.ge</a:t>
            </a:r>
          </a:p>
          <a:p>
            <a:r>
              <a:rPr lang="en-US" b="1" dirty="0">
                <a:solidFill>
                  <a:srgbClr val="FF0000"/>
                </a:solidFill>
                <a:hlinkClick r:id="rId2"/>
              </a:rPr>
              <a:t>www.ncdc.ge</a:t>
            </a:r>
            <a:endParaRPr lang="ka-GE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Aidscenter.ge – 2 39 80 18 </a:t>
            </a:r>
            <a:r>
              <a:rPr lang="ka-GE" b="1" dirty="0">
                <a:solidFill>
                  <a:srgbClr val="FF0000"/>
                </a:solidFill>
              </a:rPr>
              <a:t>ან  2 39 84 73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00" y="429412"/>
            <a:ext cx="1219200" cy="925514"/>
          </a:xfrm>
          <a:prstGeom prst="rect">
            <a:avLst/>
          </a:prstGeom>
        </p:spPr>
      </p:pic>
      <p:pic>
        <p:nvPicPr>
          <p:cNvPr id="6" name="Picture 2" descr="https://scontent-hkg3-1.xx.fbcdn.net/v/t1.0-1/12417685_511506759029341_85800934895428446_n.jpg?oh=b7cbed7c01e22ad8a1d9c427f1a0e7ea&amp;oe=5A7D16C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361150"/>
            <a:ext cx="993775" cy="99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823" y="361151"/>
            <a:ext cx="2204116" cy="1095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524000" y="2697162"/>
            <a:ext cx="122682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dirty="0" smtClean="0"/>
              <a:t>გამოავლინე</a:t>
            </a:r>
          </a:p>
          <a:p>
            <a:r>
              <a:rPr lang="ka-GE" dirty="0"/>
              <a:t> </a:t>
            </a:r>
            <a:r>
              <a:rPr lang="ka-GE" dirty="0" smtClean="0"/>
              <a:t>            უმკურნალე</a:t>
            </a:r>
          </a:p>
          <a:p>
            <a:r>
              <a:rPr lang="ka-GE" dirty="0"/>
              <a:t> </a:t>
            </a:r>
            <a:r>
              <a:rPr lang="ka-GE" dirty="0" smtClean="0"/>
              <a:t>                              შეაჩერე </a:t>
            </a:r>
            <a:r>
              <a:rPr lang="ka-GE" b="1" dirty="0" smtClean="0">
                <a:solidFill>
                  <a:srgbClr val="FF0000"/>
                </a:solidFill>
              </a:rPr>
              <a:t>აივ ინფექცია და შიდსი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572499" y="2120081"/>
            <a:ext cx="5219701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HIV/AIDS </a:t>
            </a:r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ka-GE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63" y="7116762"/>
            <a:ext cx="1150937" cy="157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534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84</Words>
  <Application>Microsoft Office PowerPoint</Application>
  <PresentationFormat>Custom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საქართველოში C ჰეპატიტით ინფიცირებული ოთხი ადამიანიდან სამმა არ იცის საკუთარი სტატუსი      გაიგე ხარ თუ არა ინფიცირებული    ჩაიტარე სწრაფი ტესტი , რაც პაციენტისთვის უფასოა   დროულად მიიღე საჭირო მკურნალობა  დღეს C ჰეპატიტი იკურნება! </vt:lpstr>
      <vt:lpstr>საქართველოში ტუბერკულოზით დაავადებული სამი ადამიანიდან ერთმა არ იცის საკუთარი სტატუსი       იფიქრე ტუბერკულოზზე და მიმართე ექიმს თუ გაწუხებს               დროულად მიიღე საჭირო     მკურნალობა  დღეს ტუბერკულოზი იკურნება! </vt:lpstr>
      <vt:lpstr>საქართველოში აივ /შიდსის მქონე  ორი ადამიანიდან ერთმა არ იცის საკუთარი სტატუსი      გაიგე ხარ თუ არა ინფიცირებული    ჩაიტარე სწრაფი ტესტი , რაც პაციენტისთვის უფასოა    დროულად მიიღე საჭირო მკურნალობა  დღეს აივ/შიდსის მკურნალობა შესაძლებელია!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 Gabunia</dc:creator>
  <cp:lastModifiedBy>Tamar Gabunia</cp:lastModifiedBy>
  <cp:revision>13</cp:revision>
  <dcterms:created xsi:type="dcterms:W3CDTF">2017-10-01T03:21:51Z</dcterms:created>
  <dcterms:modified xsi:type="dcterms:W3CDTF">2017-11-01T11:20:47Z</dcterms:modified>
</cp:coreProperties>
</file>