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5087600" cy="21396325"/>
  <p:notesSz cx="6858000" cy="9144000"/>
  <p:defaultTextStyle>
    <a:defPPr>
      <a:defRPr lang="en-US"/>
    </a:defPPr>
    <a:lvl1pPr marL="0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2370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4741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7111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69481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1851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4222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96592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38962" algn="l" defTabSz="2084741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 Gabunia" initials="T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2646" y="-78"/>
      </p:cViewPr>
      <p:guideLst>
        <p:guide orient="horz" pos="6739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8T19:33:27.876" idx="2">
    <p:pos x="4715" y="7253"/>
    <p:text>აქ დავსვათ რუკა რეფერალის წერტილებით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8T19:36:09.927" idx="3">
    <p:pos x="10" y="10"/>
    <p:text>ეს სანიმუშოდ ჩავაგდე, დეტალური ინფორმაცია ქვემოთ რომ გადავიდეს და რუკა და რეფერალის თემა შუაში დაჯდეს არ იქნება ცუდი.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8T19:57:05.457" idx="4">
    <p:pos x="6089" y="7603"/>
    <p:text>აქ დავსვათ ტუბერკულოზის სამსახურების რუკა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8T19:59:13.376" idx="5">
    <p:pos x="5937" y="7765"/>
    <p:text>აქაც იგივე პრიპციპით, რუკაზე დავიტანოთ სად უნდა გაიგზავნოს ეს ხალხი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6646730"/>
            <a:ext cx="12824460" cy="458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12124584"/>
            <a:ext cx="10561320" cy="546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6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3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6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50115" y="2674540"/>
            <a:ext cx="5600224" cy="569578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204" y="2674540"/>
            <a:ext cx="16554450" cy="569578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13749121"/>
            <a:ext cx="12824460" cy="4249548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9068677"/>
            <a:ext cx="12824460" cy="4680445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237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474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12711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6948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185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42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965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389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205" y="15576724"/>
            <a:ext cx="11077336" cy="44055626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0" y="15576724"/>
            <a:ext cx="11077338" cy="44055626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856845"/>
            <a:ext cx="13578840" cy="3566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789411"/>
            <a:ext cx="6666310" cy="1995998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370" indent="0">
              <a:buNone/>
              <a:defRPr sz="4600" b="1"/>
            </a:lvl2pPr>
            <a:lvl3pPr marL="2084741" indent="0">
              <a:buNone/>
              <a:defRPr sz="4100" b="1"/>
            </a:lvl3pPr>
            <a:lvl4pPr marL="3127111" indent="0">
              <a:buNone/>
              <a:defRPr sz="3600" b="1"/>
            </a:lvl4pPr>
            <a:lvl5pPr marL="4169481" indent="0">
              <a:buNone/>
              <a:defRPr sz="3600" b="1"/>
            </a:lvl5pPr>
            <a:lvl6pPr marL="5211851" indent="0">
              <a:buNone/>
              <a:defRPr sz="3600" b="1"/>
            </a:lvl6pPr>
            <a:lvl7pPr marL="6254222" indent="0">
              <a:buNone/>
              <a:defRPr sz="3600" b="1"/>
            </a:lvl7pPr>
            <a:lvl8pPr marL="7296592" indent="0">
              <a:buNone/>
              <a:defRPr sz="3600" b="1"/>
            </a:lvl8pPr>
            <a:lvl9pPr marL="8338962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6785408"/>
            <a:ext cx="6666310" cy="12327653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2" y="4789411"/>
            <a:ext cx="6668929" cy="1995998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370" indent="0">
              <a:buNone/>
              <a:defRPr sz="4600" b="1"/>
            </a:lvl2pPr>
            <a:lvl3pPr marL="2084741" indent="0">
              <a:buNone/>
              <a:defRPr sz="4100" b="1"/>
            </a:lvl3pPr>
            <a:lvl4pPr marL="3127111" indent="0">
              <a:buNone/>
              <a:defRPr sz="3600" b="1"/>
            </a:lvl4pPr>
            <a:lvl5pPr marL="4169481" indent="0">
              <a:buNone/>
              <a:defRPr sz="3600" b="1"/>
            </a:lvl5pPr>
            <a:lvl6pPr marL="5211851" indent="0">
              <a:buNone/>
              <a:defRPr sz="3600" b="1"/>
            </a:lvl6pPr>
            <a:lvl7pPr marL="6254222" indent="0">
              <a:buNone/>
              <a:defRPr sz="3600" b="1"/>
            </a:lvl7pPr>
            <a:lvl8pPr marL="7296592" indent="0">
              <a:buNone/>
              <a:defRPr sz="3600" b="1"/>
            </a:lvl8pPr>
            <a:lvl9pPr marL="8338962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2" y="6785408"/>
            <a:ext cx="6668929" cy="12327653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851891"/>
            <a:ext cx="4963716" cy="3625488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851892"/>
            <a:ext cx="8434388" cy="1826117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4477381"/>
            <a:ext cx="4963716" cy="14635682"/>
          </a:xfrm>
        </p:spPr>
        <p:txBody>
          <a:bodyPr/>
          <a:lstStyle>
            <a:lvl1pPr marL="0" indent="0">
              <a:buNone/>
              <a:defRPr sz="3200"/>
            </a:lvl1pPr>
            <a:lvl2pPr marL="1042370" indent="0">
              <a:buNone/>
              <a:defRPr sz="2700"/>
            </a:lvl2pPr>
            <a:lvl3pPr marL="2084741" indent="0">
              <a:buNone/>
              <a:defRPr sz="2300"/>
            </a:lvl3pPr>
            <a:lvl4pPr marL="3127111" indent="0">
              <a:buNone/>
              <a:defRPr sz="2100"/>
            </a:lvl4pPr>
            <a:lvl5pPr marL="4169481" indent="0">
              <a:buNone/>
              <a:defRPr sz="2100"/>
            </a:lvl5pPr>
            <a:lvl6pPr marL="5211851" indent="0">
              <a:buNone/>
              <a:defRPr sz="2100"/>
            </a:lvl6pPr>
            <a:lvl7pPr marL="6254222" indent="0">
              <a:buNone/>
              <a:defRPr sz="2100"/>
            </a:lvl7pPr>
            <a:lvl8pPr marL="7296592" indent="0">
              <a:buNone/>
              <a:defRPr sz="2100"/>
            </a:lvl8pPr>
            <a:lvl9pPr marL="833896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14977428"/>
            <a:ext cx="9052560" cy="176817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1911801"/>
            <a:ext cx="9052560" cy="12837795"/>
          </a:xfrm>
        </p:spPr>
        <p:txBody>
          <a:bodyPr/>
          <a:lstStyle>
            <a:lvl1pPr marL="0" indent="0">
              <a:buNone/>
              <a:defRPr sz="7300"/>
            </a:lvl1pPr>
            <a:lvl2pPr marL="1042370" indent="0">
              <a:buNone/>
              <a:defRPr sz="6400"/>
            </a:lvl2pPr>
            <a:lvl3pPr marL="2084741" indent="0">
              <a:buNone/>
              <a:defRPr sz="5500"/>
            </a:lvl3pPr>
            <a:lvl4pPr marL="3127111" indent="0">
              <a:buNone/>
              <a:defRPr sz="4600"/>
            </a:lvl4pPr>
            <a:lvl5pPr marL="4169481" indent="0">
              <a:buNone/>
              <a:defRPr sz="4600"/>
            </a:lvl5pPr>
            <a:lvl6pPr marL="5211851" indent="0">
              <a:buNone/>
              <a:defRPr sz="4600"/>
            </a:lvl6pPr>
            <a:lvl7pPr marL="6254222" indent="0">
              <a:buNone/>
              <a:defRPr sz="4600"/>
            </a:lvl7pPr>
            <a:lvl8pPr marL="7296592" indent="0">
              <a:buNone/>
              <a:defRPr sz="4600"/>
            </a:lvl8pPr>
            <a:lvl9pPr marL="8338962" indent="0">
              <a:buNone/>
              <a:defRPr sz="4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16745598"/>
            <a:ext cx="9052560" cy="2511095"/>
          </a:xfrm>
        </p:spPr>
        <p:txBody>
          <a:bodyPr/>
          <a:lstStyle>
            <a:lvl1pPr marL="0" indent="0">
              <a:buNone/>
              <a:defRPr sz="3200"/>
            </a:lvl1pPr>
            <a:lvl2pPr marL="1042370" indent="0">
              <a:buNone/>
              <a:defRPr sz="2700"/>
            </a:lvl2pPr>
            <a:lvl3pPr marL="2084741" indent="0">
              <a:buNone/>
              <a:defRPr sz="2300"/>
            </a:lvl3pPr>
            <a:lvl4pPr marL="3127111" indent="0">
              <a:buNone/>
              <a:defRPr sz="2100"/>
            </a:lvl4pPr>
            <a:lvl5pPr marL="4169481" indent="0">
              <a:buNone/>
              <a:defRPr sz="2100"/>
            </a:lvl5pPr>
            <a:lvl6pPr marL="5211851" indent="0">
              <a:buNone/>
              <a:defRPr sz="2100"/>
            </a:lvl6pPr>
            <a:lvl7pPr marL="6254222" indent="0">
              <a:buNone/>
              <a:defRPr sz="2100"/>
            </a:lvl7pPr>
            <a:lvl8pPr marL="7296592" indent="0">
              <a:buNone/>
              <a:defRPr sz="2100"/>
            </a:lvl8pPr>
            <a:lvl9pPr marL="833896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856845"/>
            <a:ext cx="13578840" cy="3566054"/>
          </a:xfrm>
          <a:prstGeom prst="rect">
            <a:avLst/>
          </a:prstGeom>
        </p:spPr>
        <p:txBody>
          <a:bodyPr vert="horz" lIns="208474" tIns="104237" rIns="208474" bIns="1042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992478"/>
            <a:ext cx="13578840" cy="14120585"/>
          </a:xfrm>
          <a:prstGeom prst="rect">
            <a:avLst/>
          </a:prstGeom>
        </p:spPr>
        <p:txBody>
          <a:bodyPr vert="horz" lIns="208474" tIns="104237" rIns="208474" bIns="1042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9831225"/>
            <a:ext cx="3520440" cy="1139156"/>
          </a:xfrm>
          <a:prstGeom prst="rect">
            <a:avLst/>
          </a:prstGeom>
        </p:spPr>
        <p:txBody>
          <a:bodyPr vert="horz" lIns="208474" tIns="104237" rIns="208474" bIns="104237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DDAF-FD91-4928-BC07-3C274632675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4930" y="19831225"/>
            <a:ext cx="4777740" cy="1139156"/>
          </a:xfrm>
          <a:prstGeom prst="rect">
            <a:avLst/>
          </a:prstGeom>
        </p:spPr>
        <p:txBody>
          <a:bodyPr vert="horz" lIns="208474" tIns="104237" rIns="208474" bIns="104237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2780" y="19831225"/>
            <a:ext cx="3520440" cy="1139156"/>
          </a:xfrm>
          <a:prstGeom prst="rect">
            <a:avLst/>
          </a:prstGeom>
        </p:spPr>
        <p:txBody>
          <a:bodyPr vert="horz" lIns="208474" tIns="104237" rIns="208474" bIns="104237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0B6A-353A-41CB-9AFB-B7477732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4741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778" indent="-781778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3852" indent="-651481" algn="l" defTabSz="2084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5926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48296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0666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3037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5407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17777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0147" indent="-521185" algn="l" defTabSz="2084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2370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4741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111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69481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1851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4222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96592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38962" algn="l" defTabSz="208474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285" y="5592762"/>
            <a:ext cx="11035030" cy="10158412"/>
          </a:xfrm>
        </p:spPr>
        <p:txBody>
          <a:bodyPr>
            <a:noAutofit/>
          </a:bodyPr>
          <a:lstStyle/>
          <a:p>
            <a:r>
              <a:rPr lang="ka-GE" sz="8000" dirty="0"/>
              <a:t/>
            </a:r>
            <a:br>
              <a:rPr lang="ka-GE" sz="8000" dirty="0"/>
            </a:br>
            <a:r>
              <a:rPr lang="ka-GE" sz="3200" dirty="0" smtClean="0"/>
              <a:t>საქართველოში </a:t>
            </a:r>
            <a:r>
              <a:rPr lang="en-US" sz="3200" dirty="0" smtClean="0"/>
              <a:t>C </a:t>
            </a:r>
            <a:r>
              <a:rPr lang="ka-GE" sz="3200" dirty="0" smtClean="0"/>
              <a:t>ჰეპატიტით ინფიცირებული ოთხი ადამიანიდან სამმა არ იცის საკუთარი სტატუსი</a:t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> </a:t>
            </a:r>
            <a:br>
              <a:rPr lang="ka-GE" sz="3200" dirty="0" smtClean="0"/>
            </a:br>
            <a:r>
              <a:rPr lang="ka-GE" sz="3200" b="1" dirty="0" smtClean="0">
                <a:solidFill>
                  <a:srgbClr val="FF0000"/>
                </a:solidFill>
              </a:rPr>
              <a:t>შესთავაზე სწრაფი ტესტი </a:t>
            </a:r>
            <a:r>
              <a:rPr lang="ka-GE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ka-GE" sz="3200" b="1" dirty="0" smtClean="0">
                <a:solidFill>
                  <a:srgbClr val="FF0000"/>
                </a:solidFill>
              </a:rPr>
              <a:t>-დან </a:t>
            </a:r>
            <a:r>
              <a:rPr lang="ka-GE" sz="3200" b="1" dirty="0" smtClean="0">
                <a:solidFill>
                  <a:srgbClr val="FF0000"/>
                </a:solidFill>
              </a:rPr>
              <a:t>65 წლამდე</a:t>
            </a:r>
            <a:r>
              <a:rPr lang="ka-GE" sz="3200" dirty="0" smtClean="0"/>
              <a:t> ასაკის ყველა პაციენტს</a:t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>თუ ტესტის პასუხი დადებითია მიმართე პაციენტი შემდგომი გამოკვლევებისა და მკურნალობისთვის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/>
              <a:t/>
            </a:r>
            <a:br>
              <a:rPr lang="ka-GE" sz="3200" dirty="0"/>
            </a:br>
            <a:r>
              <a:rPr lang="ka-GE" sz="3200" dirty="0" smtClean="0"/>
              <a:t>დღეს </a:t>
            </a:r>
            <a:r>
              <a:rPr lang="en-US" sz="3200" dirty="0" smtClean="0"/>
              <a:t>C </a:t>
            </a:r>
            <a:r>
              <a:rPr lang="ka-GE" sz="3200" dirty="0" smtClean="0"/>
              <a:t>ჰეპატიტი იკურნება!</a:t>
            </a:r>
            <a:br>
              <a:rPr lang="ka-GE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17860962"/>
            <a:ext cx="11811000" cy="2724750"/>
          </a:xfrm>
        </p:spPr>
        <p:txBody>
          <a:bodyPr>
            <a:normAutofit fontScale="32500" lnSpcReduction="20000"/>
          </a:bodyPr>
          <a:lstStyle/>
          <a:p>
            <a:endParaRPr lang="ka-GE" dirty="0" smtClean="0">
              <a:solidFill>
                <a:srgbClr val="FF0000"/>
              </a:solidFill>
            </a:endParaRPr>
          </a:p>
          <a:p>
            <a:r>
              <a:rPr lang="ka-GE" dirty="0">
                <a:solidFill>
                  <a:srgbClr val="FF0000"/>
                </a:solidFill>
              </a:rPr>
              <a:t>დეტალური ინფორმაცია იხილეთ</a:t>
            </a:r>
          </a:p>
          <a:p>
            <a:r>
              <a:rPr lang="en-US" b="1" dirty="0">
                <a:solidFill>
                  <a:srgbClr val="FF0000"/>
                </a:solidFill>
              </a:rPr>
              <a:t>www.moh.gov.ge</a:t>
            </a:r>
          </a:p>
          <a:p>
            <a:r>
              <a:rPr lang="en-US" b="1" dirty="0">
                <a:solidFill>
                  <a:srgbClr val="FF0000"/>
                </a:solidFill>
              </a:rPr>
              <a:t>www.ncdc.ge</a:t>
            </a:r>
          </a:p>
          <a:p>
            <a:r>
              <a:rPr lang="ka-GE" dirty="0">
                <a:solidFill>
                  <a:srgbClr val="FF0000"/>
                </a:solidFill>
              </a:rPr>
              <a:t>დაგვიკავშირდით</a:t>
            </a:r>
          </a:p>
          <a:p>
            <a:r>
              <a:rPr lang="ka-GE" b="1" dirty="0">
                <a:solidFill>
                  <a:srgbClr val="FF0000"/>
                </a:solidFill>
              </a:rPr>
              <a:t>1505 ან 116001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29412"/>
            <a:ext cx="1219200" cy="925514"/>
          </a:xfrm>
          <a:prstGeom prst="rect">
            <a:avLst/>
          </a:prstGeom>
        </p:spPr>
      </p:pic>
      <p:pic>
        <p:nvPicPr>
          <p:cNvPr id="6" name="Picture 2" descr="https://scontent-hkg3-1.xx.fbcdn.net/v/t1.0-1/12417685_511506759029341_85800934895428446_n.jpg?oh=b7cbed7c01e22ad8a1d9c427f1a0e7ea&amp;oe=5A7D16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1150"/>
            <a:ext cx="993775" cy="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3" y="361151"/>
            <a:ext cx="2204116" cy="10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01" y="6230936"/>
            <a:ext cx="3309351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839" y="2414225"/>
            <a:ext cx="1226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გამოავლინე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უმკურნალე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                  შეაჩერე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02133" y="1906394"/>
            <a:ext cx="46482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endParaRPr lang="ka-GE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a-G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ჰეპატიტი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25" y="11655424"/>
            <a:ext cx="4017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0"/>
            <a:ext cx="15079133" cy="214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59362"/>
            <a:ext cx="13313833" cy="13030200"/>
          </a:xfrm>
        </p:spPr>
        <p:txBody>
          <a:bodyPr>
            <a:noAutofit/>
          </a:bodyPr>
          <a:lstStyle/>
          <a:p>
            <a:r>
              <a:rPr lang="ka-GE" sz="2800" dirty="0" smtClean="0"/>
              <a:t>საქართველოში ტუბერკულოზით დაავადებული სამი ადამიანიდან ერთმა არ იცის საკუთარი სტატუსი</a:t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აქტიურად გამოკითხეთ პაციენტი ტუბერკულოზზე სავარაუდო სიმპტომების თაობაზე  </a:t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თუ ტუბერკულოზი სავარაუდოა მიმართეთ პაციენტი დიაგნოზის დადასტურებისა და მკურნალობისთვის</a:t>
            </a: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>დღეს ტუბერკულოზი იკურნება!</a:t>
            </a:r>
            <a:br>
              <a:rPr lang="ka-GE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17860962"/>
            <a:ext cx="11811000" cy="2724750"/>
          </a:xfrm>
        </p:spPr>
        <p:txBody>
          <a:bodyPr>
            <a:normAutofit fontScale="40000" lnSpcReduction="20000"/>
          </a:bodyPr>
          <a:lstStyle/>
          <a:p>
            <a:endParaRPr lang="ka-GE" dirty="0" smtClean="0"/>
          </a:p>
          <a:p>
            <a:r>
              <a:rPr lang="ka-GE" dirty="0">
                <a:solidFill>
                  <a:srgbClr val="FF0000"/>
                </a:solidFill>
              </a:rPr>
              <a:t>დეტალური ინფორმაცია იხილეთ</a:t>
            </a:r>
          </a:p>
          <a:p>
            <a:r>
              <a:rPr lang="en-US" b="1" dirty="0">
                <a:solidFill>
                  <a:srgbClr val="FF0000"/>
                </a:solidFill>
              </a:rPr>
              <a:t>www.moh.gov.ge</a:t>
            </a:r>
          </a:p>
          <a:p>
            <a:r>
              <a:rPr lang="en-US" b="1" dirty="0">
                <a:solidFill>
                  <a:srgbClr val="FF0000"/>
                </a:solidFill>
              </a:rPr>
              <a:t>www.ncdc.ge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დაგვიკავშირდით</a:t>
            </a:r>
            <a:r>
              <a:rPr lang="en-US" dirty="0" smtClean="0">
                <a:solidFill>
                  <a:srgbClr val="FF0000"/>
                </a:solidFill>
              </a:rPr>
              <a:t> XXXXXXXXXXXXXXXXXXXXXXXXX</a:t>
            </a:r>
            <a:endParaRPr lang="ka-GE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29412"/>
            <a:ext cx="1219200" cy="925514"/>
          </a:xfrm>
          <a:prstGeom prst="rect">
            <a:avLst/>
          </a:prstGeom>
        </p:spPr>
      </p:pic>
      <p:pic>
        <p:nvPicPr>
          <p:cNvPr id="6" name="Picture 2" descr="https://scontent-hkg3-1.xx.fbcdn.net/v/t1.0-1/12417685_511506759029341_85800934895428446_n.jpg?oh=b7cbed7c01e22ad8a1d9c427f1a0e7ea&amp;oe=5A7D16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1150"/>
            <a:ext cx="993775" cy="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3" y="361151"/>
            <a:ext cx="2204116" cy="10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2697162"/>
            <a:ext cx="1226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გამოავლინე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უმკურნალე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                  შეაჩერე </a:t>
            </a:r>
            <a:r>
              <a:rPr lang="ka-GE" b="1" dirty="0" smtClean="0">
                <a:solidFill>
                  <a:srgbClr val="FF0000"/>
                </a:solidFill>
              </a:rPr>
              <a:t>ტუბერკულოზი </a:t>
            </a:r>
            <a:r>
              <a:rPr lang="ka-GE" b="1" dirty="0" smtClean="0"/>
              <a:t>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75" y="1912332"/>
            <a:ext cx="27908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TB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ka-GE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7269162"/>
            <a:ext cx="2352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18" y="12069762"/>
            <a:ext cx="40179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49962"/>
            <a:ext cx="13313833" cy="12039600"/>
          </a:xfrm>
        </p:spPr>
        <p:txBody>
          <a:bodyPr>
            <a:noAutofit/>
          </a:bodyPr>
          <a:lstStyle/>
          <a:p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 smtClean="0"/>
              <a:t>საქართველოში აივ /შიდსის მქონე  ორი ადამიანიდან ერთმა არ იცის საკუთარი სტატუსი</a:t>
            </a:r>
            <a:br>
              <a:rPr lang="ka-GE" sz="4000" dirty="0" smtClean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b="1" dirty="0">
                <a:solidFill>
                  <a:srgbClr val="FF0000"/>
                </a:solidFill>
              </a:rPr>
              <a:t>შესთავაზე სწრაფი ტესტი </a:t>
            </a:r>
            <a:r>
              <a:rPr lang="ka-GE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r>
              <a:rPr lang="ka-GE" sz="4000" b="1" dirty="0" smtClean="0">
                <a:solidFill>
                  <a:srgbClr val="FF0000"/>
                </a:solidFill>
              </a:rPr>
              <a:t>-დან </a:t>
            </a:r>
            <a:r>
              <a:rPr lang="ka-GE" sz="4000" b="1" dirty="0">
                <a:solidFill>
                  <a:srgbClr val="FF0000"/>
                </a:solidFill>
              </a:rPr>
              <a:t>65 წლამდე</a:t>
            </a:r>
            <a:r>
              <a:rPr lang="ka-GE" sz="4000" dirty="0"/>
              <a:t> ასაკის ყველა პაციენტს</a:t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>თუ ტესტის პასუხი დადებითია მიმართე პაციენტი შემდგომი გამოკვლევებისა და მკურნალობისთვის </a:t>
            </a: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 smtClean="0"/>
              <a:t>დღეს აივ/შიდსის მკურნალობა შესაძლებელია!</a:t>
            </a:r>
            <a:r>
              <a:rPr lang="en-US" sz="4000" dirty="0" smtClean="0"/>
              <a:t> </a:t>
            </a: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17860962"/>
            <a:ext cx="11811000" cy="2724750"/>
          </a:xfrm>
        </p:spPr>
        <p:txBody>
          <a:bodyPr>
            <a:normAutofit fontScale="40000" lnSpcReduction="20000"/>
          </a:bodyPr>
          <a:lstStyle/>
          <a:p>
            <a:endParaRPr lang="ka-GE" dirty="0" smtClean="0"/>
          </a:p>
          <a:p>
            <a:r>
              <a:rPr lang="ka-GE" dirty="0">
                <a:solidFill>
                  <a:srgbClr val="FF0000"/>
                </a:solidFill>
              </a:rPr>
              <a:t>დეტალური ინფორმაცია იხილეთ</a:t>
            </a:r>
          </a:p>
          <a:p>
            <a:r>
              <a:rPr lang="en-US" b="1" dirty="0">
                <a:solidFill>
                  <a:srgbClr val="FF0000"/>
                </a:solidFill>
              </a:rPr>
              <a:t>www.moh.gov.ge</a:t>
            </a:r>
          </a:p>
          <a:p>
            <a:r>
              <a:rPr lang="en-US" b="1" dirty="0">
                <a:solidFill>
                  <a:srgbClr val="FF0000"/>
                </a:solidFill>
              </a:rPr>
              <a:t>www.ncdc.ge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დაგვიკავშირდით </a:t>
            </a:r>
            <a:r>
              <a:rPr lang="en-US" dirty="0" smtClean="0">
                <a:solidFill>
                  <a:srgbClr val="FF0000"/>
                </a:solidFill>
              </a:rPr>
              <a:t>XXXXXXXXXXXXXXXXXXXXXX</a:t>
            </a:r>
            <a:endParaRPr lang="ka-GE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29412"/>
            <a:ext cx="1219200" cy="925514"/>
          </a:xfrm>
          <a:prstGeom prst="rect">
            <a:avLst/>
          </a:prstGeom>
        </p:spPr>
      </p:pic>
      <p:pic>
        <p:nvPicPr>
          <p:cNvPr id="6" name="Picture 2" descr="https://scontent-hkg3-1.xx.fbcdn.net/v/t1.0-1/12417685_511506759029341_85800934895428446_n.jpg?oh=b7cbed7c01e22ad8a1d9c427f1a0e7ea&amp;oe=5A7D16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1150"/>
            <a:ext cx="993775" cy="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3" y="361151"/>
            <a:ext cx="2204116" cy="10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2697162"/>
            <a:ext cx="1226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გამოავლინე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უმკურნალე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                  შეაჩერე </a:t>
            </a:r>
            <a:r>
              <a:rPr lang="ka-GE" b="1" dirty="0" smtClean="0">
                <a:solidFill>
                  <a:srgbClr val="FF0000"/>
                </a:solidFill>
              </a:rPr>
              <a:t>აივ ინფექცია და შიდსი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72499" y="2120081"/>
            <a:ext cx="52197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HIV/AIDS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ka-GE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7116762"/>
            <a:ext cx="1150937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326678"/>
            <a:ext cx="3329675" cy="324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651" y="4642308"/>
            <a:ext cx="13313833" cy="12039600"/>
          </a:xfrm>
        </p:spPr>
        <p:txBody>
          <a:bodyPr>
            <a:noAutofit/>
          </a:bodyPr>
          <a:lstStyle/>
          <a:p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4000" dirty="0" smtClean="0"/>
              <a:t>აივ ინფიცირებული 2 ადამიანიდან ერთს შესაძლოა ქონდეს </a:t>
            </a:r>
            <a:r>
              <a:rPr lang="en-US" sz="4000" dirty="0" smtClean="0"/>
              <a:t>C </a:t>
            </a:r>
            <a:r>
              <a:rPr lang="ka-GE" sz="4000" dirty="0" smtClean="0"/>
              <a:t>ჰეპატიტიც</a:t>
            </a:r>
            <a:br>
              <a:rPr lang="ka-GE" sz="4000" dirty="0" smtClean="0"/>
            </a:br>
            <a:r>
              <a:rPr lang="en-US" sz="4000" dirty="0" smtClean="0"/>
              <a:t> </a:t>
            </a:r>
            <a:r>
              <a:rPr lang="ka-GE" sz="4000" dirty="0"/>
              <a:t/>
            </a:r>
            <a:br>
              <a:rPr lang="ka-GE" sz="4000" dirty="0"/>
            </a:br>
            <a:r>
              <a:rPr lang="ka-GE" sz="4000" smtClean="0"/>
              <a:t/>
            </a:r>
            <a:br>
              <a:rPr lang="ka-GE" sz="4000" smtClean="0"/>
            </a:br>
            <a:r>
              <a:rPr lang="ka-GE" sz="4000" smtClean="0"/>
              <a:t>ტუბერკულოზით დაავადებული 100 ადამიანიდან 3 აივ შიდსითაა დაავადებული </a:t>
            </a:r>
            <a:r>
              <a:rPr lang="ka-GE" sz="4000" dirty="0"/>
              <a:t/>
            </a:r>
            <a:br>
              <a:rPr lang="ka-GE" sz="4000" dirty="0"/>
            </a:br>
            <a:r>
              <a:rPr lang="ka-GE" sz="4000" dirty="0"/>
              <a:t/>
            </a:r>
            <a:br>
              <a:rPr lang="ka-GE" sz="40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29412"/>
            <a:ext cx="1219200" cy="925514"/>
          </a:xfrm>
          <a:prstGeom prst="rect">
            <a:avLst/>
          </a:prstGeom>
        </p:spPr>
      </p:pic>
      <p:pic>
        <p:nvPicPr>
          <p:cNvPr id="6" name="Picture 2" descr="https://scontent-hkg3-1.xx.fbcdn.net/v/t1.0-1/12417685_511506759029341_85800934895428446_n.jpg?oh=b7cbed7c01e22ad8a1d9c427f1a0e7ea&amp;oe=5A7D16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1150"/>
            <a:ext cx="993775" cy="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3" y="361151"/>
            <a:ext cx="2204116" cy="10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8430" y="2893863"/>
            <a:ext cx="1226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გამოავლინე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უმკურნალე</a:t>
            </a:r>
          </a:p>
          <a:p>
            <a:r>
              <a:rPr lang="ka-GE" dirty="0"/>
              <a:t> </a:t>
            </a:r>
            <a:r>
              <a:rPr lang="ka-GE" dirty="0" smtClean="0"/>
              <a:t>                              შეაჩერე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28568"/>
            <a:ext cx="1150937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1625" y="6507162"/>
            <a:ext cx="686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/>
              <a:t>ორიდან ერთმა არ იცის რომ აივ ინფიცირებულია </a:t>
            </a:r>
            <a:endParaRPr lang="en-US" sz="3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59" y="10222073"/>
            <a:ext cx="1942030" cy="123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1000" y="10259833"/>
            <a:ext cx="686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/>
              <a:t>ოთხიდან სამმა არ იცის რომ დაავადებულია </a:t>
            </a:r>
            <a:r>
              <a:rPr lang="en-US" sz="3600" dirty="0" smtClean="0"/>
              <a:t>C </a:t>
            </a:r>
            <a:r>
              <a:rPr lang="ka-GE" sz="3600" dirty="0" smtClean="0"/>
              <a:t>ჰეპატიტით</a:t>
            </a:r>
            <a:endParaRPr lang="en-US" sz="3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35962"/>
            <a:ext cx="1389796" cy="1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21943" y="8259329"/>
            <a:ext cx="784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/>
              <a:t>სამიდან ერთმა არ იცის რომ დაავადებულია  ტუბერკულოზით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85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საქართველოში C ჰეპატიტით ინფიცირებული ოთხი ადამიანიდან სამმა არ იცის საკუთარი სტატუსი        შესთავაზე სწრაფი ტესტი 18-დან 65 წლამდე ასაკის ყველა პაციენტს  თუ ტესტის პასუხი დადებითია მიმართე პაციენტი შემდგომი გამოკვლევებისა და მკურნალობისთვის              დღეს C ჰეპატიტი იკურნება! </vt:lpstr>
      <vt:lpstr>PowerPoint Presentation</vt:lpstr>
      <vt:lpstr>საქართველოში ტუბერკულოზით დაავადებული სამი ადამიანიდან ერთმა არ იცის საკუთარი სტატუსი        აქტიურად გამოკითხეთ პაციენტი ტუბერკულოზზე სავარაუდო სიმპტომების თაობაზე    თუ ტუბერკულოზი სავარაუდოა მიმართეთ პაციენტი დიაგნოზის დადასტურებისა და მკურნალობისთვის             დღეს ტუბერკულოზი იკურნება! </vt:lpstr>
      <vt:lpstr>   საქართველოში აივ /შიდსის მქონე  ორი ადამიანიდან ერთმა არ იცის საკუთარი სტატუსი      შესთავაზე სწრაფი ტესტი 18-დან 65 წლამდე ასაკის ყველა პაციენტს  თუ ტესტის პასუხი დადებითია მიმართე პაციენტი შემდგომი გამოკვლევებისა და მკურნალობისთვის         დღეს აივ/შიდსის მკურნალობა შესაძლებელია!           </vt:lpstr>
      <vt:lpstr>                  აივ ინფიცირებული 2 ადამიანიდან ერთს შესაძლოა ქონდეს C ჰეპატიტიც    ტუბერკულოზით დაავადებული 100 ადამიანიდან 3 აივ შიდსითაა დაავადებული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Gabunia</dc:creator>
  <cp:lastModifiedBy>Tamar Gabunia</cp:lastModifiedBy>
  <cp:revision>20</cp:revision>
  <dcterms:created xsi:type="dcterms:W3CDTF">2017-10-01T03:21:51Z</dcterms:created>
  <dcterms:modified xsi:type="dcterms:W3CDTF">2017-11-01T11:16:51Z</dcterms:modified>
</cp:coreProperties>
</file>